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79"/>
  </p:notesMasterIdLst>
  <p:handoutMasterIdLst>
    <p:handoutMasterId r:id="rId80"/>
  </p:handoutMasterIdLst>
  <p:sldIdLst>
    <p:sldId id="257" r:id="rId3"/>
    <p:sldId id="260" r:id="rId4"/>
    <p:sldId id="264" r:id="rId5"/>
    <p:sldId id="381" r:id="rId6"/>
    <p:sldId id="261" r:id="rId7"/>
    <p:sldId id="309" r:id="rId8"/>
    <p:sldId id="382" r:id="rId9"/>
    <p:sldId id="372" r:id="rId10"/>
    <p:sldId id="310" r:id="rId11"/>
    <p:sldId id="352" r:id="rId12"/>
    <p:sldId id="383" r:id="rId13"/>
    <p:sldId id="353" r:id="rId14"/>
    <p:sldId id="354" r:id="rId15"/>
    <p:sldId id="373" r:id="rId16"/>
    <p:sldId id="413" r:id="rId17"/>
    <p:sldId id="421" r:id="rId18"/>
    <p:sldId id="384" r:id="rId19"/>
    <p:sldId id="414" r:id="rId20"/>
    <p:sldId id="346" r:id="rId21"/>
    <p:sldId id="335" r:id="rId22"/>
    <p:sldId id="336" r:id="rId23"/>
    <p:sldId id="385" r:id="rId24"/>
    <p:sldId id="337" r:id="rId25"/>
    <p:sldId id="338" r:id="rId26"/>
    <p:sldId id="339" r:id="rId27"/>
    <p:sldId id="424" r:id="rId28"/>
    <p:sldId id="340" r:id="rId29"/>
    <p:sldId id="356" r:id="rId30"/>
    <p:sldId id="387" r:id="rId31"/>
    <p:sldId id="386" r:id="rId32"/>
    <p:sldId id="341" r:id="rId33"/>
    <p:sldId id="412" r:id="rId34"/>
    <p:sldId id="425" r:id="rId35"/>
    <p:sldId id="426" r:id="rId36"/>
    <p:sldId id="427" r:id="rId37"/>
    <p:sldId id="342" r:id="rId38"/>
    <p:sldId id="422" r:id="rId39"/>
    <p:sldId id="398" r:id="rId40"/>
    <p:sldId id="347" r:id="rId41"/>
    <p:sldId id="395" r:id="rId42"/>
    <p:sldId id="343" r:id="rId43"/>
    <p:sldId id="394" r:id="rId44"/>
    <p:sldId id="404" r:id="rId45"/>
    <p:sldId id="415" r:id="rId46"/>
    <p:sldId id="359" r:id="rId47"/>
    <p:sldId id="392" r:id="rId48"/>
    <p:sldId id="393" r:id="rId49"/>
    <p:sldId id="362" r:id="rId50"/>
    <p:sldId id="405" r:id="rId51"/>
    <p:sldId id="406" r:id="rId52"/>
    <p:sldId id="408" r:id="rId53"/>
    <p:sldId id="409" r:id="rId54"/>
    <p:sldId id="407" r:id="rId55"/>
    <p:sldId id="423" r:id="rId56"/>
    <p:sldId id="344" r:id="rId57"/>
    <p:sldId id="417" r:id="rId58"/>
    <p:sldId id="391" r:id="rId59"/>
    <p:sldId id="363" r:id="rId60"/>
    <p:sldId id="365" r:id="rId61"/>
    <p:sldId id="367" r:id="rId62"/>
    <p:sldId id="416" r:id="rId63"/>
    <p:sldId id="403" r:id="rId64"/>
    <p:sldId id="401" r:id="rId65"/>
    <p:sldId id="348" r:id="rId66"/>
    <p:sldId id="370" r:id="rId67"/>
    <p:sldId id="399" r:id="rId68"/>
    <p:sldId id="400" r:id="rId69"/>
    <p:sldId id="377" r:id="rId70"/>
    <p:sldId id="397" r:id="rId71"/>
    <p:sldId id="349" r:id="rId72"/>
    <p:sldId id="418" r:id="rId73"/>
    <p:sldId id="419" r:id="rId74"/>
    <p:sldId id="411" r:id="rId75"/>
    <p:sldId id="380" r:id="rId76"/>
    <p:sldId id="350" r:id="rId77"/>
    <p:sldId id="371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6" autoAdjust="0"/>
    <p:restoredTop sz="85057"/>
  </p:normalViewPr>
  <p:slideViewPr>
    <p:cSldViewPr snapToGrid="0" snapToObjects="1">
      <p:cViewPr varScale="1">
        <p:scale>
          <a:sx n="124" d="100"/>
          <a:sy n="124" d="100"/>
        </p:scale>
        <p:origin x="1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handoutMaster" Target="handoutMasters/handout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2D6CE-EF3F-464D-9305-A8E2AFBEEEBC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B0275-6BFB-6046-BA34-6D6D9314C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0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9/30/15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85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31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3363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53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work in OSX</a:t>
            </a:r>
          </a:p>
          <a:p>
            <a:r>
              <a:rPr lang="en-US" dirty="0" smtClean="0"/>
              <a:t>See: https://</a:t>
            </a:r>
            <a:r>
              <a:rPr lang="en-US" dirty="0" err="1" smtClean="0"/>
              <a:t>hub.qgis.org</a:t>
            </a:r>
            <a:r>
              <a:rPr lang="en-US" smtClean="0"/>
              <a:t>/issues/10761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01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demo, if possible.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71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36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368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-Raster data is constructed by surveying or sampling at regular intervals on a grid layout.</a:t>
            </a:r>
          </a:p>
          <a:p>
            <a:r>
              <a:rPr lang="en-GB" smtClean="0"/>
              <a:t>	e.g. soil sample every 500m, or interpolated (estimated) from contours.</a:t>
            </a:r>
          </a:p>
          <a:p>
            <a:r>
              <a:rPr lang="en-GB" smtClean="0"/>
              <a:t>-Usually assigned a colour in GIS. Includes images, aerial photos. </a:t>
            </a:r>
          </a:p>
          <a:p>
            <a:r>
              <a:rPr lang="en-GB" smtClean="0"/>
              <a:t>-You can convert data between the different formats quite easily in the software for different applications</a:t>
            </a:r>
          </a:p>
          <a:p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63B20C6-7943-4549-93EC-B91DAD46DF94}" type="slidenum">
              <a:rPr lang="en-GB" smtClean="0">
                <a:ea typeface="DejaVu Sans" charset="0"/>
              </a:rPr>
              <a:pPr/>
              <a:t>63</a:t>
            </a:fld>
            <a:endParaRPr lang="en-GB" smtClean="0">
              <a:ea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9/30/15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VrkHi4" TargetMode="External"/><Relationship Id="rId3" Type="http://schemas.openxmlformats.org/officeDocument/2006/relationships/hyperlink" Target="https://oxford.onlinesurveys.ac.uk/introduction-to-qgis-understanding-and-presenting-spatia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Thurs 1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st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Oct,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4126" y="1548055"/>
            <a:ext cx="6653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QGIS: </a:t>
            </a:r>
            <a:endParaRPr lang="en-GB" sz="3600" b="1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Understanding </a:t>
            </a:r>
            <a:r>
              <a:rPr lang="en-GB" sz="2800" b="1" dirty="0">
                <a:solidFill>
                  <a:prstClr val="white">
                    <a:lumMod val="95000"/>
                  </a:prstClr>
                </a:solidFill>
              </a:rPr>
              <a:t>and Presenting Spatial </a:t>
            </a:r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Data </a:t>
            </a: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://pvanb.files.wordpress.com/2010/06/figure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17670" b="3132"/>
          <a:stretch/>
        </p:blipFill>
        <p:spPr bwMode="auto">
          <a:xfrm>
            <a:off x="-1" y="0"/>
            <a:ext cx="9412877" cy="58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330949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Kenya Vegetation Figure 1 - http</a:t>
            </a:r>
            <a:r>
              <a:rPr lang="en-GB" dirty="0"/>
              <a:t>://pvanb.wordpress.com/2010/06/10/clickfu-in-qgis/</a:t>
            </a:r>
          </a:p>
        </p:txBody>
      </p:sp>
    </p:spTree>
    <p:extLst>
      <p:ext uri="{BB962C8B-B14F-4D97-AF65-F5344CB8AC3E}">
        <p14:creationId xmlns:p14="http://schemas.microsoft.com/office/powerpoint/2010/main" val="14592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612616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Netherlands Topography - https</a:t>
            </a:r>
            <a:r>
              <a:rPr lang="en-GB" dirty="0"/>
              <a:t>://publicwiki.deltares.nl/display/OET/Dataset+documentation+AHN2</a:t>
            </a:r>
          </a:p>
        </p:txBody>
      </p:sp>
      <p:pic>
        <p:nvPicPr>
          <p:cNvPr id="2050" name="Picture 2" descr="https://publicwiki.deltares.nl/download/attachments/97289636/ahn2_in_qgis.png?version=1&amp;modificationDate=1397808415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65449" cy="580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ESRC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Outreach – Stakeholder Users</a:t>
            </a:r>
          </a:p>
          <a:p>
            <a:r>
              <a:rPr lang="en-US" dirty="0" smtClean="0"/>
              <a:t>Engagement – PhD / MSc / Training</a:t>
            </a:r>
          </a:p>
          <a:p>
            <a:r>
              <a:rPr lang="en-US" dirty="0" smtClean="0"/>
              <a:t>Data and Services</a:t>
            </a:r>
          </a:p>
          <a:p>
            <a:pPr lvl="1"/>
            <a:r>
              <a:rPr lang="en-US" dirty="0" smtClean="0"/>
              <a:t>Open, Safeguarded,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5" name="leeds_logo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561" y="2383743"/>
            <a:ext cx="2060760" cy="598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VP_UNI_LOGO_CMYK1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277" y="2474607"/>
            <a:ext cx="2461104" cy="572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x_brand_cmyk_po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0693" y="2320495"/>
            <a:ext cx="724783" cy="724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1172" y="2349259"/>
            <a:ext cx="2255628" cy="6672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128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467961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CDRC Services</a:t>
            </a:r>
            <a:endParaRPr lang="en-GB" sz="3200" b="1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9937" y="957105"/>
            <a:ext cx="484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98" y="1418770"/>
            <a:ext cx="616386" cy="616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5557"/>
          <a:stretch/>
        </p:blipFill>
        <p:spPr>
          <a:xfrm>
            <a:off x="251520" y="2209849"/>
            <a:ext cx="4254506" cy="31429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53970" y="5522663"/>
            <a:ext cx="265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09849"/>
            <a:ext cx="4097605" cy="312355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09691" y="5508099"/>
            <a:ext cx="2798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maps.cdrc.ac.uk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5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9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07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10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833" y="1410949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QGIS has many features, but fewer than ArcGIS</a:t>
            </a:r>
          </a:p>
          <a:p>
            <a:r>
              <a:rPr lang="en-GB" sz="2800" dirty="0" smtClean="0"/>
              <a:t>QGIS is free (as is R)</a:t>
            </a:r>
          </a:p>
          <a:p>
            <a:r>
              <a:rPr lang="en-GB" sz="2800" dirty="0" smtClean="0"/>
              <a:t>QGIS is increasingly popular in not for profit sector, academic and commercial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up computers</a:t>
            </a:r>
          </a:p>
          <a:p>
            <a:pPr lvl="1"/>
            <a:r>
              <a:rPr lang="en-US" dirty="0" smtClean="0"/>
              <a:t>Press power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190"/>
            <a:ext cx="8229600" cy="4904973"/>
          </a:xfrm>
        </p:spPr>
        <p:txBody>
          <a:bodyPr/>
          <a:lstStyle/>
          <a:p>
            <a:r>
              <a:rPr lang="en-US" dirty="0" smtClean="0"/>
              <a:t>Introductions</a:t>
            </a:r>
          </a:p>
          <a:p>
            <a:pPr lvl="1"/>
            <a:r>
              <a:rPr lang="en-US" dirty="0" smtClean="0"/>
              <a:t>Who are you?</a:t>
            </a:r>
          </a:p>
          <a:p>
            <a:pPr lvl="1"/>
            <a:r>
              <a:rPr lang="en-US" dirty="0" smtClean="0"/>
              <a:t>What GIS have you used before?</a:t>
            </a:r>
          </a:p>
          <a:p>
            <a:pPr lvl="1"/>
            <a:r>
              <a:rPr lang="en-US" dirty="0" smtClean="0"/>
              <a:t>What do you want from the course?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The son of a poor shoemaker near Antwerp, Belgium</a:t>
            </a:r>
          </a:p>
          <a:p>
            <a:r>
              <a:rPr lang="en-US" sz="2800" i="1" dirty="0" smtClean="0"/>
              <a:t>The Father of Modern Cartography</a:t>
            </a:r>
          </a:p>
          <a:p>
            <a:r>
              <a:rPr lang="en-US" sz="2800" i="1" dirty="0" smtClean="0"/>
              <a:t>By Mercator’s Projection the navigators of the succeeding centuries sailed on their voyages of discovery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2"/>
          <a:srcRect t="67" r="9005" b="37207"/>
          <a:stretch/>
        </p:blipFill>
        <p:spPr>
          <a:xfrm>
            <a:off x="2452664" y="3861661"/>
            <a:ext cx="5121983" cy="29963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Background on QGIS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t="-1007" r="17" b="5035"/>
          <a:stretch/>
        </p:blipFill>
        <p:spPr bwMode="auto">
          <a:xfrm>
            <a:off x="1186967" y="3178959"/>
            <a:ext cx="6715077" cy="3679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 on</a:t>
            </a:r>
          </a:p>
          <a:p>
            <a:endParaRPr lang="en-US" dirty="0"/>
          </a:p>
          <a:p>
            <a:r>
              <a:rPr lang="en-GB" dirty="0"/>
              <a:t>dye5</a:t>
            </a:r>
            <a:r>
              <a:rPr lang="en-GB" b="1" u="sng" dirty="0"/>
              <a:t>l</a:t>
            </a:r>
            <a:r>
              <a:rPr lang="en-GB" dirty="0"/>
              <a:t>ag147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051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QGIS follow on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new Folder</a:t>
            </a:r>
          </a:p>
          <a:p>
            <a:r>
              <a:rPr lang="en-GB" dirty="0" smtClean="0"/>
              <a:t>DL zip</a:t>
            </a:r>
          </a:p>
          <a:p>
            <a:r>
              <a:rPr lang="en-GB" dirty="0" smtClean="0"/>
              <a:t>Unzipping it</a:t>
            </a:r>
          </a:p>
          <a:p>
            <a:r>
              <a:rPr lang="en-GB" dirty="0" smtClean="0"/>
              <a:t>Open QGIS</a:t>
            </a:r>
          </a:p>
          <a:p>
            <a:r>
              <a:rPr lang="en-GB" dirty="0" smtClean="0"/>
              <a:t>Add </a:t>
            </a:r>
            <a:r>
              <a:rPr lang="en-GB" dirty="0" err="1" smtClean="0"/>
              <a:t>world_countires</a:t>
            </a:r>
            <a:endParaRPr lang="en-GB" dirty="0" smtClean="0"/>
          </a:p>
          <a:p>
            <a:r>
              <a:rPr lang="en-GB" dirty="0" smtClean="0"/>
              <a:t>Zoom &amp; pan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4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2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 l="21594" t="18712" r="1206" b="11619"/>
          <a:stretch>
            <a:fillRect/>
          </a:stretch>
        </p:blipFill>
        <p:spPr bwMode="auto">
          <a:xfrm>
            <a:off x="243862" y="846138"/>
            <a:ext cx="8656275" cy="486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93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Creating a publication quality map</a:t>
            </a:r>
          </a:p>
          <a:p>
            <a:r>
              <a:rPr lang="en-US" dirty="0" smtClean="0"/>
              <a:t>Using your own data</a:t>
            </a:r>
            <a:endParaRPr lang="en-US" dirty="0" smtClean="0"/>
          </a:p>
          <a:p>
            <a:pPr marL="457200" lvl="1" indent="0" algn="ctr">
              <a:buNone/>
            </a:pPr>
            <a:r>
              <a:rPr lang="en-US" dirty="0" smtClean="0"/>
              <a:t>Presentations etc. </a:t>
            </a:r>
            <a:r>
              <a:rPr lang="en-US" dirty="0" smtClean="0"/>
              <a:t>are</a:t>
            </a:r>
            <a:r>
              <a:rPr lang="en-US" dirty="0" smtClean="0"/>
              <a:t> </a:t>
            </a:r>
            <a:r>
              <a:rPr lang="en-US" dirty="0" smtClean="0"/>
              <a:t>available 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79" y="3634768"/>
            <a:ext cx="4387833" cy="31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09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01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2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5887" r="42162" b="42621"/>
          <a:stretch/>
        </p:blipFill>
        <p:spPr>
          <a:xfrm>
            <a:off x="-29723" y="0"/>
            <a:ext cx="9173722" cy="50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t="5369" r="42433" b="43140"/>
          <a:stretch/>
        </p:blipFill>
        <p:spPr>
          <a:xfrm>
            <a:off x="76199" y="-1"/>
            <a:ext cx="9103951" cy="5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186176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3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746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23231" r="81724" b="66790"/>
          <a:stretch/>
        </p:blipFill>
        <p:spPr bwMode="auto">
          <a:xfrm>
            <a:off x="94146" y="2017982"/>
            <a:ext cx="2238177" cy="113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23325" r="83284" b="67199"/>
          <a:stretch/>
        </p:blipFill>
        <p:spPr bwMode="auto">
          <a:xfrm>
            <a:off x="143471" y="5399473"/>
            <a:ext cx="2025286" cy="113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5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520" y="-259080"/>
            <a:ext cx="11475720" cy="68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2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9:45am -</a:t>
            </a:r>
            <a:r>
              <a:rPr lang="en-US" dirty="0" smtClean="0"/>
              <a:t> </a:t>
            </a:r>
            <a:r>
              <a:rPr lang="en-US" dirty="0"/>
              <a:t>10:15am – What is GIS?</a:t>
            </a:r>
          </a:p>
          <a:p>
            <a:pPr lvl="0"/>
            <a:r>
              <a:rPr lang="en-US" dirty="0"/>
              <a:t>10:15am -</a:t>
            </a:r>
            <a:r>
              <a:rPr lang="en-US" dirty="0" smtClean="0"/>
              <a:t> </a:t>
            </a:r>
            <a:r>
              <a:rPr lang="en-US" dirty="0"/>
              <a:t>11:00am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QGIS </a:t>
            </a:r>
            <a:endParaRPr lang="en-US" dirty="0"/>
          </a:p>
          <a:p>
            <a:pPr lvl="0"/>
            <a:r>
              <a:rPr lang="en-US" dirty="0"/>
              <a:t>11:00am - 11:30am 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ColorBrewer</a:t>
            </a:r>
            <a:r>
              <a:rPr lang="en-US" dirty="0" smtClean="0"/>
              <a:t> in QGIS</a:t>
            </a:r>
            <a:endParaRPr lang="en-US" dirty="0"/>
          </a:p>
        </p:txBody>
      </p:sp>
      <p:pic>
        <p:nvPicPr>
          <p:cNvPr id="4" name="Picture 3" descr="Screen Shot 2015-07-28 at 10.5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468"/>
            <a:ext cx="3224545" cy="4731670"/>
          </a:xfrm>
          <a:prstGeom prst="rect">
            <a:avLst/>
          </a:prstGeom>
        </p:spPr>
      </p:pic>
      <p:pic>
        <p:nvPicPr>
          <p:cNvPr id="8" name="Picture 7" descr="Screen Shot 2015-07-28 at 10.57.4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2" t="4806" r="26295" b="27513"/>
          <a:stretch/>
        </p:blipFill>
        <p:spPr>
          <a:xfrm>
            <a:off x="5858715" y="1543718"/>
            <a:ext cx="3236633" cy="5314282"/>
          </a:xfrm>
          <a:prstGeom prst="rect">
            <a:avLst/>
          </a:prstGeom>
        </p:spPr>
      </p:pic>
      <p:pic>
        <p:nvPicPr>
          <p:cNvPr id="7" name="Picture 6" descr="Screen Shot 2015-07-28 at 10.57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36" y="1543718"/>
            <a:ext cx="2492536" cy="1694487"/>
          </a:xfrm>
          <a:prstGeom prst="rect">
            <a:avLst/>
          </a:prstGeom>
        </p:spPr>
      </p:pic>
      <p:pic>
        <p:nvPicPr>
          <p:cNvPr id="9" name="Picture 8" descr="Screen Shot 2015-07-28 at 10.58.5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57968"/>
            <a:ext cx="3733800" cy="571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472310"/>
            <a:ext cx="657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anitagraser.com</a:t>
            </a:r>
            <a:r>
              <a:rPr lang="en-US" dirty="0"/>
              <a:t>/2010/08/29/</a:t>
            </a:r>
            <a:r>
              <a:rPr lang="en-US" dirty="0" err="1"/>
              <a:t>qgis</a:t>
            </a:r>
            <a:r>
              <a:rPr lang="en-US" dirty="0"/>
              <a:t>-meets-</a:t>
            </a:r>
            <a:r>
              <a:rPr lang="en-US" dirty="0" err="1"/>
              <a:t>colorbrewer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316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missing data?</a:t>
            </a:r>
          </a:p>
          <a:p>
            <a:r>
              <a:rPr lang="en-US" dirty="0" smtClean="0"/>
              <a:t>Null</a:t>
            </a:r>
            <a:r>
              <a:rPr lang="en-US" dirty="0" smtClean="0"/>
              <a:t>, 0, -</a:t>
            </a:r>
            <a:r>
              <a:rPr lang="en-US" dirty="0" smtClean="0"/>
              <a:t>9999</a:t>
            </a:r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7993"/>
              </p:ext>
            </p:extLst>
          </p:nvPr>
        </p:nvGraphicFramePr>
        <p:xfrm>
          <a:off x="1247440" y="3215087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NULL is represented using: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-9999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49030"/>
              </p:ext>
            </p:extLst>
          </p:nvPr>
        </p:nvGraphicFramePr>
        <p:xfrm>
          <a:off x="2057400" y="4094480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71600"/>
                <a:gridCol w="139065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8,014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-9,999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58,141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39316"/>
              </p:ext>
            </p:extLst>
          </p:nvPr>
        </p:nvGraphicFramePr>
        <p:xfrm>
          <a:off x="2057400" y="1417638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56360"/>
                <a:gridCol w="140589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5,644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0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-48,142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5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New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</a:p>
          <a:p>
            <a:r>
              <a:rPr lang="en-US" dirty="0" smtClean="0"/>
              <a:t>Population change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Field Calculator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0" y="5253817"/>
            <a:ext cx="4671928" cy="55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94" y="3983481"/>
            <a:ext cx="552406" cy="552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6" y="1278045"/>
            <a:ext cx="2759374" cy="2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New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</a:p>
          <a:p>
            <a:r>
              <a:rPr lang="en-US" dirty="0" smtClean="0"/>
              <a:t>Population change</a:t>
            </a:r>
          </a:p>
          <a:p>
            <a:r>
              <a:rPr lang="en-US" b="1" dirty="0" smtClean="0"/>
              <a:t>Population change %</a:t>
            </a:r>
          </a:p>
          <a:p>
            <a:endParaRPr lang="en-US" dirty="0"/>
          </a:p>
          <a:p>
            <a:r>
              <a:rPr lang="en-US" dirty="0" smtClean="0"/>
              <a:t>Field Calculator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0" y="5253817"/>
            <a:ext cx="4671928" cy="55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94" y="3983481"/>
            <a:ext cx="552406" cy="552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6" y="1278045"/>
            <a:ext cx="2759374" cy="2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Files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0" y="1600200"/>
            <a:ext cx="6408412" cy="44379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3567" y="3917672"/>
            <a:ext cx="1186966" cy="24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178210" y="5066091"/>
            <a:ext cx="1480927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9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Continue Practical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0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5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C:\Users\nbearman\Dropbox\teaching\201415-liverpool\09-short-courses\practical\classes\world-countries-updated-excluded-eq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6" y="0"/>
            <a:ext cx="8779608" cy="493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bearman\Dropbox\teaching\201415-liverpool\09-short-courses\practical\classes\world-countries-updated-excluded-jenk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8173"/>
          <a:stretch/>
        </p:blipFill>
        <p:spPr bwMode="auto">
          <a:xfrm>
            <a:off x="24423" y="3821721"/>
            <a:ext cx="8674100" cy="3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56337" y="78254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Equal Interval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25482" y="369191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Jenks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6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5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&amp; 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solidFill>
                  <a:schemeClr val="tx1"/>
                </a:solidFill>
              </a:rPr>
              <a:t>Vector and Raster data</a:t>
            </a: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120" y="1795869"/>
            <a:ext cx="2674080" cy="424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4321" y="3168333"/>
            <a:ext cx="2285280" cy="227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49600" y="1273094"/>
            <a:ext cx="29244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Points, Lines &amp; Polygons</a:t>
            </a:r>
          </a:p>
        </p:txBody>
      </p:sp>
      <p:pic>
        <p:nvPicPr>
          <p:cNvPr id="194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898880" y="1860675"/>
            <a:ext cx="2351520" cy="2346007"/>
          </a:xfrm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5486401" y="1273094"/>
            <a:ext cx="1406632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Grid Based</a:t>
            </a:r>
          </a:p>
        </p:txBody>
      </p:sp>
      <p:sp>
        <p:nvSpPr>
          <p:cNvPr id="19464" name="Rectangle 10"/>
          <p:cNvSpPr>
            <a:spLocks noChangeArrowheads="1"/>
          </p:cNvSpPr>
          <p:nvPr/>
        </p:nvSpPr>
        <p:spPr bwMode="auto">
          <a:xfrm>
            <a:off x="4507199" y="4997325"/>
            <a:ext cx="3722401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>
                <a:solidFill>
                  <a:schemeClr val="tx1"/>
                </a:solidFill>
              </a:rPr>
              <a:t> Elevation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Temperature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Land cover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Population density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Light reflectance (in the form of satellite or aerial imagery)</a:t>
            </a:r>
          </a:p>
        </p:txBody>
      </p:sp>
      <p:sp>
        <p:nvSpPr>
          <p:cNvPr id="19465" name="Rectangle 11"/>
          <p:cNvSpPr>
            <a:spLocks noChangeArrowheads="1"/>
          </p:cNvSpPr>
          <p:nvPr/>
        </p:nvSpPr>
        <p:spPr bwMode="auto">
          <a:xfrm>
            <a:off x="260640" y="4997325"/>
            <a:ext cx="3263396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Road networks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Rivers and lakes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Street addresses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or </a:t>
            </a:r>
            <a:r>
              <a:rPr lang="en-GB" dirty="0">
                <a:solidFill>
                  <a:schemeClr val="tx1"/>
                </a:solidFill>
              </a:rPr>
              <a:t>postcodes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Administrative areas/boundaries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65720" y="330737"/>
            <a:ext cx="1632960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7199" y="338413"/>
            <a:ext cx="1746643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47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3" grpId="0"/>
      <p:bldP spid="19464" grpId="0"/>
      <p:bldP spid="19465" grpId="0"/>
      <p:bldP spid="10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Tiger Conservation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the end of this practical you will be able to:</a:t>
            </a:r>
          </a:p>
          <a:p>
            <a:pPr lvl="1"/>
            <a:r>
              <a:rPr lang="en-GB" dirty="0" smtClean="0"/>
              <a:t>Design and produce a publication quality map</a:t>
            </a:r>
          </a:p>
          <a:p>
            <a:pPr lvl="1"/>
            <a:r>
              <a:rPr lang="en-GB" dirty="0" smtClean="0"/>
              <a:t>Export the map as an image file</a:t>
            </a:r>
          </a:p>
          <a:p>
            <a:pPr lvl="1"/>
            <a:r>
              <a:rPr lang="en-GB" dirty="0" smtClean="0"/>
              <a:t>Understand how to include legends and scale bars.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9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good map?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3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</a:p>
          <a:p>
            <a:r>
              <a:rPr lang="en-US" dirty="0" smtClean="0"/>
              <a:t>Title (caption), legend, scale bar, N arrow</a:t>
            </a:r>
          </a:p>
          <a:p>
            <a:r>
              <a:rPr lang="en-US" dirty="0" smtClean="0"/>
              <a:t>Data source</a:t>
            </a:r>
          </a:p>
          <a:p>
            <a:r>
              <a:rPr lang="en-US" dirty="0" smtClean="0"/>
              <a:t>Copyright / acknowledgements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\\ufs01\user03\NBEARMAN\Documents\prac2\map-exampl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9" y="274637"/>
            <a:ext cx="8747022" cy="61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US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1:45pm – Recap and Map Design</a:t>
            </a:r>
            <a:endParaRPr lang="en-US" strike="sngStrike" dirty="0"/>
          </a:p>
          <a:p>
            <a:pPr lvl="0"/>
            <a:r>
              <a:rPr lang="en-US" strike="sngStrike" dirty="0"/>
              <a:t>1:45pm - 3:00pm – Practical 2 </a:t>
            </a:r>
            <a:r>
              <a:rPr lang="en-US" i="1" strike="sngStrike" dirty="0"/>
              <a:t>Tiger Map </a:t>
            </a:r>
            <a:endParaRPr lang="en-US" strike="sngStrike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895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3962"/>
            <a:ext cx="8229600" cy="589935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Using your own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Get it in to QGIS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Join it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Look at the attribute data and create new variables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Map it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Or </a:t>
            </a:r>
            <a:r>
              <a:rPr lang="en-US" dirty="0" smtClean="0"/>
              <a:t>use </a:t>
            </a:r>
            <a:r>
              <a:rPr lang="en-US" dirty="0" smtClean="0"/>
              <a:t>the Age Structure North West Data mentioned in Practical 2</a:t>
            </a:r>
          </a:p>
          <a:p>
            <a:pPr>
              <a:lnSpc>
                <a:spcPct val="120000"/>
              </a:lnSpc>
            </a:pPr>
            <a:r>
              <a:rPr lang="en-US" dirty="0"/>
              <a:t>I will come around on a 1-to-1 </a:t>
            </a:r>
            <a:r>
              <a:rPr lang="en-US" dirty="0" smtClean="0"/>
              <a:t>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http://gis.stackexchange.com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  <p:pic>
        <p:nvPicPr>
          <p:cNvPr id="6" name="Picture 5" descr="Screen Shot 2014-11-13 at 13.3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63" y="5462692"/>
            <a:ext cx="4122218" cy="6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538"/>
            <a:ext cx="8229600" cy="4836625"/>
          </a:xfrm>
        </p:spPr>
        <p:txBody>
          <a:bodyPr/>
          <a:lstStyle/>
          <a:p>
            <a:r>
              <a:rPr lang="en-GB" dirty="0" smtClean="0"/>
              <a:t>QGIS Plugins</a:t>
            </a:r>
          </a:p>
          <a:p>
            <a:r>
              <a:rPr lang="en-GB" dirty="0" smtClean="0"/>
              <a:t>Other QGIS Courses</a:t>
            </a:r>
          </a:p>
          <a:p>
            <a:r>
              <a:rPr lang="en-GB" sz="2800" dirty="0"/>
              <a:t>http://docs.qgis.org/2.2/en/docs/training_manual</a:t>
            </a:r>
            <a:r>
              <a:rPr lang="en-GB" sz="2800" dirty="0" smtClean="0"/>
              <a:t>/</a:t>
            </a:r>
          </a:p>
          <a:p>
            <a:r>
              <a:rPr lang="en-GB" dirty="0" smtClean="0"/>
              <a:t>Other GIS:</a:t>
            </a:r>
          </a:p>
          <a:p>
            <a:pPr lvl="1"/>
            <a:r>
              <a:rPr lang="en-GB" dirty="0" smtClean="0"/>
              <a:t>ArcGIS &amp; R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R &amp; Spatial Analysis (Liverpool)</a:t>
            </a:r>
          </a:p>
          <a:p>
            <a:pPr lvl="1"/>
            <a:r>
              <a:rPr lang="en-GB" dirty="0"/>
              <a:t>An 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bit.ly/1VrkHi4</a:t>
            </a:r>
            <a:r>
              <a:rPr lang="en-US" dirty="0" smtClean="0"/>
              <a:t> or</a:t>
            </a:r>
            <a:endParaRPr lang="en-US" dirty="0"/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://oxford.onlinesurveys.ac.uk/introduction-to-qgis-understanding-and-presenting-spatial</a:t>
            </a:r>
            <a:endParaRPr lang="en-US" dirty="0"/>
          </a:p>
          <a:p>
            <a:endParaRPr lang="en-GB" dirty="0" smtClean="0"/>
          </a:p>
          <a:p>
            <a:r>
              <a:rPr lang="en-GB" dirty="0" smtClean="0"/>
              <a:t>Or </a:t>
            </a:r>
            <a:r>
              <a:rPr lang="en-GB" dirty="0" smtClean="0"/>
              <a:t>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7229</TotalTime>
  <Words>1716</Words>
  <Application>Microsoft Macintosh PowerPoint</Application>
  <PresentationFormat>On-screen Show (4:3)</PresentationFormat>
  <Paragraphs>500</Paragraphs>
  <Slides>76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Calibri</vt:lpstr>
      <vt:lpstr>DejaVu Sans</vt:lpstr>
      <vt:lpstr>Verdana</vt:lpstr>
      <vt:lpstr>Arial</vt:lpstr>
      <vt:lpstr>2_Office Theme</vt:lpstr>
      <vt:lpstr>1_Office Theme</vt:lpstr>
      <vt:lpstr>PowerPoint Presentation</vt:lpstr>
      <vt:lpstr>Welcome</vt:lpstr>
      <vt:lpstr>What will you get from the course?</vt:lpstr>
      <vt:lpstr>What will you get from the course?</vt:lpstr>
      <vt:lpstr>Outline of the day</vt:lpstr>
      <vt:lpstr>What is GIS?</vt:lpstr>
      <vt:lpstr>What is GIS?</vt:lpstr>
      <vt:lpstr>Types of questions a GIS can answer</vt:lpstr>
      <vt:lpstr>GIS – Geographic Information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CDRC</vt:lpstr>
      <vt:lpstr>PowerPoint Presentation</vt:lpstr>
      <vt:lpstr>Other GIS software?</vt:lpstr>
      <vt:lpstr>PowerPoint Presentation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Classification</vt:lpstr>
      <vt:lpstr>Map Design: Classification</vt:lpstr>
      <vt:lpstr>PowerPoint Presentation</vt:lpstr>
      <vt:lpstr>PowerPoint Presentation</vt:lpstr>
      <vt:lpstr>Map Design: Classification</vt:lpstr>
      <vt:lpstr>Why is it important?</vt:lpstr>
      <vt:lpstr>Why is it important?</vt:lpstr>
      <vt:lpstr>PowerPoint Presentation</vt:lpstr>
      <vt:lpstr>PowerPoint Presentation</vt:lpstr>
      <vt:lpstr>ColorBrewer in QGIS</vt:lpstr>
      <vt:lpstr>NULL Values</vt:lpstr>
      <vt:lpstr>If NULL is represented using:</vt:lpstr>
      <vt:lpstr>Calculating New Values</vt:lpstr>
      <vt:lpstr>Calculating New Values</vt:lpstr>
      <vt:lpstr>Saving Files</vt:lpstr>
      <vt:lpstr>Outline of the day</vt:lpstr>
      <vt:lpstr>PowerPoint Presentation</vt:lpstr>
      <vt:lpstr>Classifications</vt:lpstr>
      <vt:lpstr>PowerPoint Presentation</vt:lpstr>
      <vt:lpstr>Lunch</vt:lpstr>
      <vt:lpstr>Outline of the day</vt:lpstr>
      <vt:lpstr>Recap &amp; Map Design</vt:lpstr>
      <vt:lpstr>Vector and Raster data</vt:lpstr>
      <vt:lpstr>Tiger Conservation Map</vt:lpstr>
      <vt:lpstr>PowerPoint Presentation</vt:lpstr>
      <vt:lpstr>Map Design</vt:lpstr>
      <vt:lpstr>Map Design</vt:lpstr>
      <vt:lpstr>PowerPoint Presentation</vt:lpstr>
      <vt:lpstr>PowerPoint Presentation</vt:lpstr>
      <vt:lpstr>PowerPoint Presentation</vt:lpstr>
      <vt:lpstr>Outline of the day</vt:lpstr>
      <vt:lpstr>PowerPoint Presentation</vt:lpstr>
      <vt:lpstr>PowerPoint Presentation</vt:lpstr>
      <vt:lpstr>Common Problems in Mapping</vt:lpstr>
      <vt:lpstr>Next Steps</vt:lpstr>
      <vt:lpstr>Feedback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Bearman</dc:creator>
  <cp:keywords/>
  <dc:description/>
  <cp:lastModifiedBy>Bearman, Nick</cp:lastModifiedBy>
  <cp:revision>136</cp:revision>
  <cp:lastPrinted>2015-09-30T14:08:34Z</cp:lastPrinted>
  <dcterms:created xsi:type="dcterms:W3CDTF">2014-07-02T09:19:05Z</dcterms:created>
  <dcterms:modified xsi:type="dcterms:W3CDTF">2015-09-30T14:38:05Z</dcterms:modified>
  <cp:category/>
</cp:coreProperties>
</file>